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1" r:id="rId14"/>
    <p:sldId id="270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00" y="1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/>
              <a:t>Retail Sales Forecasting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 fontScale="55000" lnSpcReduction="20000"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Dylan C Neal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Springboard Data Science Career Track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09/03/20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0A8FC-11C6-4599-B103-627FF9760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– CV - Store Type 0 (C)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A8507C6-8674-4909-9D71-71C10DD586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89441" y="2501661"/>
            <a:ext cx="4613117" cy="1854678"/>
          </a:xfrm>
        </p:spPr>
      </p:pic>
    </p:spTree>
    <p:extLst>
      <p:ext uri="{BB962C8B-B14F-4D97-AF65-F5344CB8AC3E}">
        <p14:creationId xmlns:p14="http://schemas.microsoft.com/office/powerpoint/2010/main" val="1178968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0A8FC-11C6-4599-B103-627FF9760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– CV - Store Type 1 (B)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F2D3A28-602E-4562-8139-EB5A56293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1283" y="2437400"/>
            <a:ext cx="4749434" cy="19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973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0A8FC-11C6-4599-B103-627FF9760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– CV - Store Type 2 (A)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67EEB3-7CAB-48F6-B326-56D296E16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9179" y="2493515"/>
            <a:ext cx="4653641" cy="187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7950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E926F-F4D5-46DF-871B-5DE80D9C2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Store Type 0 (C)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ADEF7-FE6D-4C8A-8D28-C07F93103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4423526" cy="37608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Random Forest Regressor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Hyperparameters: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err="1"/>
              <a:t>max_depth</a:t>
            </a:r>
            <a:r>
              <a:rPr lang="en-US" dirty="0"/>
              <a:t> = 80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err="1"/>
              <a:t>min_samples_split</a:t>
            </a:r>
            <a:r>
              <a:rPr lang="en-US" dirty="0"/>
              <a:t> = 10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err="1"/>
              <a:t>min_samples_leaf</a:t>
            </a:r>
            <a:r>
              <a:rPr lang="en-US" dirty="0"/>
              <a:t> = 1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err="1"/>
              <a:t>max_features</a:t>
            </a:r>
            <a:r>
              <a:rPr lang="en-US" dirty="0"/>
              <a:t> = ‘auto’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 Score = 0.9787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RMSE Score = $2,393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37F9AC5-15C1-4E1B-B767-D48C9E149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0806" y="1987050"/>
            <a:ext cx="5634874" cy="4003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616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E926F-F4D5-46DF-871B-5DE80D9C2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Store Type 1 (B)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ADEF7-FE6D-4C8A-8D28-C07F93103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4423526" cy="37608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Random Forest Regressor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Hyperparameters: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err="1"/>
              <a:t>max_depth</a:t>
            </a:r>
            <a:r>
              <a:rPr lang="en-US" dirty="0"/>
              <a:t> = 80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err="1"/>
              <a:t>min_samples_split</a:t>
            </a:r>
            <a:r>
              <a:rPr lang="en-US" dirty="0"/>
              <a:t> = 35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err="1"/>
              <a:t>min_samples_leaf</a:t>
            </a:r>
            <a:r>
              <a:rPr lang="en-US" dirty="0"/>
              <a:t> = 1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err="1"/>
              <a:t>max_features</a:t>
            </a:r>
            <a:r>
              <a:rPr lang="en-US" dirty="0"/>
              <a:t> = ‘auto’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 Score = 0.8403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RMSE Score = $6,329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37F9AC5-15C1-4E1B-B767-D48C9E1496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20806" y="1989499"/>
            <a:ext cx="5634874" cy="3998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323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E926F-F4D5-46DF-871B-5DE80D9C2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Store Type 2 (A)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ADEF7-FE6D-4C8A-8D28-C07F93103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4423526" cy="37608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Random Forest Regressor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Hyperparameters: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err="1"/>
              <a:t>max_depth</a:t>
            </a:r>
            <a:r>
              <a:rPr lang="en-US" dirty="0"/>
              <a:t> = 100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err="1"/>
              <a:t>min_samples_split</a:t>
            </a:r>
            <a:r>
              <a:rPr lang="en-US" dirty="0"/>
              <a:t> = 5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err="1"/>
              <a:t>min_samples_leaf</a:t>
            </a:r>
            <a:r>
              <a:rPr lang="en-US" dirty="0"/>
              <a:t> = 1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err="1"/>
              <a:t>max_features</a:t>
            </a:r>
            <a:r>
              <a:rPr lang="en-US" dirty="0"/>
              <a:t> = ‘auto’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 Score = 0.9370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RMSE Score = $6,543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37F9AC5-15C1-4E1B-B767-D48C9E1496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20806" y="1990464"/>
            <a:ext cx="5634874" cy="3996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689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B0052-356F-43F9-9765-25C4DFBE5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47C6A-97DB-4A8E-8876-A98FBFC15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4872008" cy="37608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Collect more data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Model by size bins rather than store type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Consider time-series modeling approaches like ARIMA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  <p:pic>
        <p:nvPicPr>
          <p:cNvPr id="5" name="Picture 4" descr="A close up of a box&#10;&#10;Description automatically generated">
            <a:extLst>
              <a:ext uri="{FF2B5EF4-FFF2-40B4-BE49-F238E27FC236}">
                <a16:creationId xmlns:a16="http://schemas.microsoft.com/office/drawing/2014/main" id="{F52549D8-FCCA-4B0A-AE0F-4D7D45C1C6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2016008"/>
            <a:ext cx="5059680" cy="37947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158375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6673E-E22C-4746-ADB1-E9D960343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Forecast Sales?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93EBC-617F-4DDD-B0A7-E8D78880E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3483555" cy="3760891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Financial Planning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Resource Allocation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Relevant to Shareholders</a:t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5FE2ABFF-36D3-4286-9CF3-FAA726D754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008" y="2108201"/>
            <a:ext cx="6170672" cy="363505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394389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FA0E9-E1F3-46C9-ACC3-4B9745C02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42F1BFA7-1A6C-4F49-BB8C-304C990CD8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5956704"/>
              </p:ext>
            </p:extLst>
          </p:nvPr>
        </p:nvGraphicFramePr>
        <p:xfrm>
          <a:off x="1097280" y="2529699"/>
          <a:ext cx="581605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20006">
                  <a:extLst>
                    <a:ext uri="{9D8B030D-6E8A-4147-A177-3AD203B41FA5}">
                      <a16:colId xmlns:a16="http://schemas.microsoft.com/office/drawing/2014/main" val="1948888910"/>
                    </a:ext>
                  </a:extLst>
                </a:gridCol>
                <a:gridCol w="1243064">
                  <a:extLst>
                    <a:ext uri="{9D8B030D-6E8A-4147-A177-3AD203B41FA5}">
                      <a16:colId xmlns:a16="http://schemas.microsoft.com/office/drawing/2014/main" val="3283831736"/>
                    </a:ext>
                  </a:extLst>
                </a:gridCol>
                <a:gridCol w="1452987">
                  <a:extLst>
                    <a:ext uri="{9D8B030D-6E8A-4147-A177-3AD203B41FA5}">
                      <a16:colId xmlns:a16="http://schemas.microsoft.com/office/drawing/2014/main" val="11294742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Walmart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Costco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218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Stores in USA as of Dec 2019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4,756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1428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Annual Sales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$524.0B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$152.7B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7993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Annual Sales per Store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$110.2M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$279.7M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4856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Weekly Sales per Store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$2.1M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$5.4M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0392648"/>
                  </a:ext>
                </a:extLst>
              </a:tr>
            </a:tbl>
          </a:graphicData>
        </a:graphic>
      </p:graphicFrame>
      <p:pic>
        <p:nvPicPr>
          <p:cNvPr id="9" name="Picture 8" descr="A picture containing doughnut, donut, table, small&#10;&#10;Description automatically generated">
            <a:extLst>
              <a:ext uri="{FF2B5EF4-FFF2-40B4-BE49-F238E27FC236}">
                <a16:creationId xmlns:a16="http://schemas.microsoft.com/office/drawing/2014/main" id="{4CF6F9A0-BECA-497F-8DCD-5ED25F1D79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3317" y="2529699"/>
            <a:ext cx="2284038" cy="342575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538975E-15D8-419B-BB3A-471AAAE9B519}"/>
              </a:ext>
            </a:extLst>
          </p:cNvPr>
          <p:cNvSpPr txBox="1"/>
          <p:nvPr/>
        </p:nvSpPr>
        <p:spPr>
          <a:xfrm>
            <a:off x="7751434" y="2085802"/>
            <a:ext cx="2967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Mistakes can get expensive!</a:t>
            </a:r>
          </a:p>
        </p:txBody>
      </p:sp>
    </p:spTree>
    <p:extLst>
      <p:ext uri="{BB962C8B-B14F-4D97-AF65-F5344CB8AC3E}">
        <p14:creationId xmlns:p14="http://schemas.microsoft.com/office/powerpoint/2010/main" val="845912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AC81E-9156-4304-A3C0-824D449F8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– Sales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8909D-2AA4-473F-8A2E-4A0F8371D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45 Stores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99 Departments per Store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~3 Years of Weekly Sales Data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Construct Predictive Model for Weekly Sales Forecasting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408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1130F-E71A-4743-A1CF-AC50BEE94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Wrangling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A15AB2C-044B-42A4-A77C-45D939A5E98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26480" y="2282153"/>
            <a:ext cx="4496031" cy="324501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B466C84-CB26-4DD5-AA9A-3DCF321F78B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569489" y="3130596"/>
            <a:ext cx="3331210" cy="154813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76031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D00CB-77DA-4F05-B70E-B219DBB6A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F8334683-3B04-4C50-9C90-14C04590E6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5689" y="2110957"/>
            <a:ext cx="4070617" cy="4174769"/>
          </a:xfr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62CD8A1-7207-4019-92DE-A7BF668FF6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3246" y="2110957"/>
            <a:ext cx="4362434" cy="4170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668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CD600-63E4-4009-93A8-9CBD3766E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2F8490-2DAB-423F-AD0D-4F2BBC7FF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6998" y="2085962"/>
            <a:ext cx="4608682" cy="412489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8F9DC13-09AE-4F07-9FC0-5A391A946B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2246865"/>
            <a:ext cx="4958301" cy="3781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861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A05B8-C639-470A-B809-B2937F8C4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E435B-B3F9-43C5-A5AA-CB7CFDC72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Biggest Impactors: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Store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Department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Date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Store Type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Size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Approach: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Model Separately by Store Type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u="sng" dirty="0"/>
              <a:t>Traditional</a:t>
            </a:r>
            <a:r>
              <a:rPr lang="en-US" dirty="0"/>
              <a:t> vs Time-Series Methods</a:t>
            </a:r>
          </a:p>
        </p:txBody>
      </p:sp>
    </p:spTree>
    <p:extLst>
      <p:ext uri="{BB962C8B-B14F-4D97-AF65-F5344CB8AC3E}">
        <p14:creationId xmlns:p14="http://schemas.microsoft.com/office/powerpoint/2010/main" val="843992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5EA3B-83C3-44E9-ADAE-AD1380BB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56432-4FA4-43AF-900E-BDDE54897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Extract Month &amp; Week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Drop Markdowns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Create Dummy Features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Split Data By Type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Time-Series Train Test Split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Scale Continuous Features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Generate Walk-Forward Cross-Validation Segments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931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338</Words>
  <Application>Microsoft Office PowerPoint</Application>
  <PresentationFormat>Widescreen</PresentationFormat>
  <Paragraphs>102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Bookman Old Style</vt:lpstr>
      <vt:lpstr>Calibri</vt:lpstr>
      <vt:lpstr>Franklin Gothic Book</vt:lpstr>
      <vt:lpstr>Wingdings</vt:lpstr>
      <vt:lpstr>1_RetrospectVTI</vt:lpstr>
      <vt:lpstr>Retail Sales Forecasting</vt:lpstr>
      <vt:lpstr>Why Forecast Sales?</vt:lpstr>
      <vt:lpstr>Background</vt:lpstr>
      <vt:lpstr>Task – Sales Modeling</vt:lpstr>
      <vt:lpstr>Data Wrangling</vt:lpstr>
      <vt:lpstr>Exploratory Data Analysis</vt:lpstr>
      <vt:lpstr>Exploratory Data Analysis</vt:lpstr>
      <vt:lpstr>Thoughts</vt:lpstr>
      <vt:lpstr>Pre-Processing</vt:lpstr>
      <vt:lpstr>Modeling – CV - Store Type 0 (C)</vt:lpstr>
      <vt:lpstr>Modeling – CV - Store Type 1 (B)</vt:lpstr>
      <vt:lpstr>Modeling – CV - Store Type 2 (A)</vt:lpstr>
      <vt:lpstr>Results – Store Type 0 (C)</vt:lpstr>
      <vt:lpstr>Results – Store Type 1 (B)</vt:lpstr>
      <vt:lpstr>Results – Store Type 2 (A)</vt:lpstr>
      <vt:lpstr>Final Thoughts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Retail Sales Forecasting</dc:title>
  <dc:creator>Dylan Neal</dc:creator>
  <cp:lastModifiedBy>Dylan Neal</cp:lastModifiedBy>
  <cp:revision>27</cp:revision>
  <dcterms:created xsi:type="dcterms:W3CDTF">2020-09-05T01:05:24Z</dcterms:created>
  <dcterms:modified xsi:type="dcterms:W3CDTF">2020-09-05T03:22:46Z</dcterms:modified>
</cp:coreProperties>
</file>

<file path=docProps/thumbnail.jpeg>
</file>